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5" r:id="rId3"/>
    <p:sldId id="297" r:id="rId4"/>
    <p:sldId id="266" r:id="rId5"/>
    <p:sldId id="267" r:id="rId6"/>
    <p:sldId id="272" r:id="rId7"/>
    <p:sldId id="268" r:id="rId8"/>
    <p:sldId id="269" r:id="rId9"/>
    <p:sldId id="271" r:id="rId10"/>
    <p:sldId id="277" r:id="rId11"/>
    <p:sldId id="261" r:id="rId12"/>
    <p:sldId id="259" r:id="rId13"/>
    <p:sldId id="260" r:id="rId14"/>
    <p:sldId id="303" r:id="rId15"/>
    <p:sldId id="280" r:id="rId16"/>
    <p:sldId id="301" r:id="rId17"/>
    <p:sldId id="298" r:id="rId18"/>
    <p:sldId id="299" r:id="rId19"/>
    <p:sldId id="300" r:id="rId20"/>
    <p:sldId id="283" r:id="rId21"/>
    <p:sldId id="284" r:id="rId22"/>
    <p:sldId id="285" r:id="rId23"/>
    <p:sldId id="286" r:id="rId24"/>
    <p:sldId id="287" r:id="rId25"/>
    <p:sldId id="291" r:id="rId26"/>
    <p:sldId id="292" r:id="rId27"/>
    <p:sldId id="288" r:id="rId28"/>
    <p:sldId id="289" r:id="rId29"/>
    <p:sldId id="290" r:id="rId30"/>
    <p:sldId id="293" r:id="rId31"/>
    <p:sldId id="294" r:id="rId32"/>
    <p:sldId id="295" r:id="rId33"/>
    <p:sldId id="302" r:id="rId34"/>
    <p:sldId id="28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2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872E-3FFA-4558-BA10-E4100BC511FB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73DADD5-FCDE-469F-9D03-3776F2EAB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872E-3FFA-4558-BA10-E4100BC511FB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DADD5-FCDE-469F-9D03-3776F2EAB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872E-3FFA-4558-BA10-E4100BC511FB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DADD5-FCDE-469F-9D03-3776F2EAB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872E-3FFA-4558-BA10-E4100BC511FB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73DADD5-FCDE-469F-9D03-3776F2EAB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872E-3FFA-4558-BA10-E4100BC511FB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DADD5-FCDE-469F-9D03-3776F2EAB1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872E-3FFA-4558-BA10-E4100BC511FB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DADD5-FCDE-469F-9D03-3776F2EAB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872E-3FFA-4558-BA10-E4100BC511FB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73DADD5-FCDE-469F-9D03-3776F2EAB1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872E-3FFA-4558-BA10-E4100BC511FB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DADD5-FCDE-469F-9D03-3776F2EAB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872E-3FFA-4558-BA10-E4100BC511FB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DADD5-FCDE-469F-9D03-3776F2EAB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872E-3FFA-4558-BA10-E4100BC511FB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DADD5-FCDE-469F-9D03-3776F2EAB1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872E-3FFA-4558-BA10-E4100BC511FB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DADD5-FCDE-469F-9D03-3776F2EAB1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E91872E-3FFA-4558-BA10-E4100BC511FB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73DADD5-FCDE-469F-9D03-3776F2EAB1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7;&#1077;&#1076;&#1089;&#1086;&#1074;&#1077;&#1090;%20&#1089;&#1086;&#1094;&#1080;&#1072;&#1083;&#1100;&#1085;&#1086;%20&#1083;&#1080;&#1095;&#1085;&#1086;&#1089;&#1090;&#1085;&#1086;&#1077;%202015\Melodiya_-_Dlya_slajd_shou_ili_prezentacij_(xMusic.me).mp3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20688"/>
            <a:ext cx="8136904" cy="30963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Отчет группы «Солнышко» </a:t>
            </a:r>
            <a:r>
              <a:rPr lang="ru-RU" sz="4400" b="1" dirty="0" smtClean="0"/>
              <a:t>«Социально-коммуникативное направление развития дошкольников»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5445224"/>
            <a:ext cx="5040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Подготовила воспитатель МАДОУ № 59, </a:t>
            </a:r>
          </a:p>
          <a:p>
            <a:pPr algn="ctr"/>
            <a:r>
              <a:rPr lang="ru-RU" sz="2000" b="1" dirty="0" smtClean="0"/>
              <a:t>Борисова Елена Владиславовна</a:t>
            </a:r>
          </a:p>
          <a:p>
            <a:pPr algn="ctr"/>
            <a:r>
              <a:rPr lang="ru-RU" sz="2000" b="1" dirty="0" smtClean="0"/>
              <a:t>2015 год</a:t>
            </a:r>
            <a:endParaRPr lang="ru-RU" sz="2000" dirty="0"/>
          </a:p>
        </p:txBody>
      </p:sp>
      <p:pic>
        <p:nvPicPr>
          <p:cNvPr id="20482" name="Picture 2" descr="http://loveferrari.l.o.pic.centerblog.net/5a871eb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4392616" cy="4293096"/>
          </a:xfrm>
          <a:prstGeom prst="rect">
            <a:avLst/>
          </a:prstGeom>
          <a:noFill/>
        </p:spPr>
      </p:pic>
      <p:pic>
        <p:nvPicPr>
          <p:cNvPr id="20484" name="Picture 4" descr="http://sibreiting.com/sibsprashivai/zastavkia/gif/2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5848" y="0"/>
            <a:ext cx="1368152" cy="137955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188640"/>
            <a:ext cx="8784976" cy="792088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Формирование основ безопасного поведения в быту, социуме, природе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G:\Документы Елена Владиславовна\фото дети 2015\ФОТО дети 2015\IMG_20150519_161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3600400" cy="2160240"/>
          </a:xfrm>
          <a:prstGeom prst="rect">
            <a:avLst/>
          </a:prstGeom>
          <a:noFill/>
        </p:spPr>
      </p:pic>
      <p:pic>
        <p:nvPicPr>
          <p:cNvPr id="4" name="Picture 3" descr="G:\Документы Елена Владиславовна\фото дети 2015\ФОТО дети 2015\IMG_20150519_1629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624851" cy="2174911"/>
          </a:xfrm>
          <a:prstGeom prst="rect">
            <a:avLst/>
          </a:prstGeom>
          <a:noFill/>
        </p:spPr>
      </p:pic>
      <p:pic>
        <p:nvPicPr>
          <p:cNvPr id="5" name="Picture 5" descr="F:\для земетки в газету фото 2015\Новая папка (2)\1447409041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645024"/>
            <a:ext cx="4806702" cy="2884021"/>
          </a:xfrm>
          <a:prstGeom prst="rect">
            <a:avLst/>
          </a:prstGeom>
          <a:noFill/>
        </p:spPr>
      </p:pic>
      <p:pic>
        <p:nvPicPr>
          <p:cNvPr id="2050" name="Picture 2" descr="http://player.myshared.ru/1092299/data/images/img2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4149080"/>
            <a:ext cx="1304925" cy="1762126"/>
          </a:xfrm>
          <a:prstGeom prst="rect">
            <a:avLst/>
          </a:prstGeom>
          <a:noFill/>
        </p:spPr>
      </p:pic>
      <p:pic>
        <p:nvPicPr>
          <p:cNvPr id="2052" name="Picture 4" descr="http://lit-yaz.ru/pars_docs/refs/64/63778/63778_html_717dd4c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17032"/>
            <a:ext cx="2592288" cy="29839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F:\для земетки в газету фото 2015\Новая папка\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744416" cy="2808312"/>
          </a:xfrm>
          <a:prstGeom prst="rect">
            <a:avLst/>
          </a:prstGeom>
          <a:noFill/>
        </p:spPr>
      </p:pic>
      <p:pic>
        <p:nvPicPr>
          <p:cNvPr id="1027" name="Picture 3" descr="F:\для земетки в газету фото 2015\Новая папка\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149" y="404664"/>
            <a:ext cx="3840427" cy="2880320"/>
          </a:xfrm>
          <a:prstGeom prst="rect">
            <a:avLst/>
          </a:prstGeom>
          <a:noFill/>
        </p:spPr>
      </p:pic>
      <p:pic>
        <p:nvPicPr>
          <p:cNvPr id="1028" name="Picture 4" descr="F:\для земетки в газету фото 2015\Новая папка\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53644"/>
            <a:ext cx="3888432" cy="2916324"/>
          </a:xfrm>
          <a:prstGeom prst="rect">
            <a:avLst/>
          </a:prstGeom>
          <a:noFill/>
        </p:spPr>
      </p:pic>
      <p:pic>
        <p:nvPicPr>
          <p:cNvPr id="1029" name="Picture 5" descr="F:\для земетки в газету фото 2015\Новая папка\1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645024"/>
            <a:ext cx="3840426" cy="288032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07504" y="2996952"/>
            <a:ext cx="8892480" cy="648072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Сюжетно –ролевые игры  «Пожарные на учении» и «Пост ГБДД»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F:\для земетки в газету фото 2015\Новая папка\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613" y="1340768"/>
            <a:ext cx="7008779" cy="5256584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51520" y="332656"/>
            <a:ext cx="8568952" cy="792088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Практические занятия в «Школе волшебников»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2290" name="Picture 2" descr="http://www.animationplaza.com/1/animations/holiday_events_a_to_e/birthday/timbo_with_a_klacker_h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1916832"/>
            <a:ext cx="2181225" cy="3333750"/>
          </a:xfrm>
          <a:prstGeom prst="rect">
            <a:avLst/>
          </a:prstGeom>
          <a:noFill/>
        </p:spPr>
      </p:pic>
      <p:pic>
        <p:nvPicPr>
          <p:cNvPr id="12292" name="Picture 4" descr="http://animated-gifs.org/wp-content/uploads/2012/01/child-03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0754" y="1268760"/>
            <a:ext cx="1683246" cy="2407433"/>
          </a:xfrm>
          <a:prstGeom prst="rect">
            <a:avLst/>
          </a:prstGeom>
          <a:noFill/>
        </p:spPr>
      </p:pic>
      <p:pic>
        <p:nvPicPr>
          <p:cNvPr id="12294" name="Picture 6" descr="http://i6.beon.ru/83/90/319083/91/12890291/fa193e482f44a8c9c512aa2e4f73aa9f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3850" y="5517232"/>
            <a:ext cx="1200150" cy="100012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для сайта фото и презентации\фото 2015\20100117_125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896544" cy="3672408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5724128" y="188640"/>
            <a:ext cx="3168352" cy="1440160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Исследовательские проекты «Чудо водица» и «Воздух волшебник»</a:t>
            </a:r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8" name="Picture 4" descr="G:\для сайта фото и презентации\фото 2015\20100117_134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140968"/>
            <a:ext cx="4644008" cy="3483006"/>
          </a:xfrm>
          <a:prstGeom prst="rect">
            <a:avLst/>
          </a:prstGeom>
          <a:noFill/>
        </p:spPr>
      </p:pic>
      <p:pic>
        <p:nvPicPr>
          <p:cNvPr id="9" name="Picture 2" descr="http://i75.photobucket.com/albums/i315/jublog/fund3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0"/>
            <a:ext cx="889248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1560" y="188640"/>
            <a:ext cx="8280920" cy="1296144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Способствовать накоплению у детей конкретных представлений о свойствах воды (льется, течет, прозрачная, чистая вода не имеет вкуса и т. п.) и воздуха (не имеет формы, цвета, запаха, необходим всем живым организмам для жизни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6" descr="http://img1.picmix.com/output/stamp/normal/5/1/4/2/172415_8a92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43408"/>
            <a:ext cx="9143999" cy="6669359"/>
          </a:xfrm>
          <a:prstGeom prst="rect">
            <a:avLst/>
          </a:prstGeom>
          <a:noFill/>
        </p:spPr>
      </p:pic>
      <p:pic>
        <p:nvPicPr>
          <p:cNvPr id="10" name="Picture 2" descr="F:\для земетки в газету фото 2015\Новая папка\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844824"/>
            <a:ext cx="6264696" cy="4698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116632"/>
            <a:ext cx="8712968" cy="720080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Патриотическое воспитание детей дошкольного возраста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F:\для земетки в газету фото 2015\Новая папка (2)\1447130330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4398657" cy="2639194"/>
          </a:xfrm>
          <a:prstGeom prst="rect">
            <a:avLst/>
          </a:prstGeom>
          <a:noFill/>
        </p:spPr>
      </p:pic>
      <p:pic>
        <p:nvPicPr>
          <p:cNvPr id="5" name="Picture 3" descr="F:\для земетки в газету фото 2015\Новая папка (2)\14471303472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861048"/>
            <a:ext cx="4716016" cy="2829610"/>
          </a:xfrm>
          <a:prstGeom prst="rect">
            <a:avLst/>
          </a:prstGeom>
          <a:noFill/>
        </p:spPr>
      </p:pic>
      <p:pic>
        <p:nvPicPr>
          <p:cNvPr id="1026" name="Picture 2" descr="http://www.marycy.org/graphics/xmasci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84784"/>
            <a:ext cx="4176464" cy="1728192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79512" y="3789040"/>
            <a:ext cx="4032448" cy="2880320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chemeClr val="tx1"/>
              </a:solidFill>
              <a:latin typeface="Calibri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chemeClr val="tx1"/>
              </a:solidFill>
              <a:latin typeface="Calibri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«Знакомимся с родным городом</a:t>
            </a:r>
            <a:r>
              <a:rPr lang="ru-RU" sz="1600" b="1" dirty="0" smtClean="0">
                <a:solidFill>
                  <a:schemeClr val="tx1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уточнить и закрепить знания о родном  городе Кушва.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Улицы моего города</a:t>
            </a:r>
            <a:r>
              <a:rPr lang="ru-RU" sz="1600" b="1" dirty="0" smtClean="0">
                <a:solidFill>
                  <a:schemeClr val="tx1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(экскурсия по улице Маяковского, беседы, рассматривание достопримечательностей, аппликация домов на улицах города, составление книжек-малышек об увиденном,  фоторепортаж, </a:t>
            </a:r>
            <a:r>
              <a:rPr lang="ru-RU" sz="1600" b="1" dirty="0" smtClean="0">
                <a:solidFill>
                  <a:schemeClr val="tx1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Будь внимателен на светофоре</a:t>
            </a:r>
            <a:r>
              <a:rPr lang="ru-RU" sz="1600" b="1" dirty="0" smtClean="0">
                <a:solidFill>
                  <a:schemeClr val="tx1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chemeClr val="tx1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Люби свою улицу</a:t>
            </a:r>
            <a:r>
              <a:rPr lang="ru-RU" sz="1600" b="1" dirty="0" smtClean="0">
                <a:solidFill>
                  <a:schemeClr val="tx1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4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408712" cy="841248"/>
          </a:xfrm>
          <a:solidFill>
            <a:srgbClr val="92D05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РАБОТА С РОДИТЕЛЯМИ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100" name="Picture 4" descr="http://a2b2.ru/storage/images/kindergardens/7841/gallery/10070/77443_preview_DSC0255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3456384" cy="2592289"/>
          </a:xfrm>
          <a:prstGeom prst="rect">
            <a:avLst/>
          </a:prstGeom>
          <a:noFill/>
        </p:spPr>
      </p:pic>
      <p:pic>
        <p:nvPicPr>
          <p:cNvPr id="4104" name="Picture 8" descr="http://a2b2.ru/storage/images/kindergardens/7841/gallery/10070/77447_preview_DSC0258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196752"/>
            <a:ext cx="3456384" cy="2592288"/>
          </a:xfrm>
          <a:prstGeom prst="rect">
            <a:avLst/>
          </a:prstGeom>
          <a:noFill/>
        </p:spPr>
      </p:pic>
      <p:pic>
        <p:nvPicPr>
          <p:cNvPr id="4106" name="Picture 10" descr="http://a2b2.ru/storage/images/kindergardens/7841/gallery/10070/77436_preview_DSC0251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77072"/>
            <a:ext cx="3528392" cy="2646293"/>
          </a:xfrm>
          <a:prstGeom prst="rect">
            <a:avLst/>
          </a:prstGeom>
          <a:noFill/>
        </p:spPr>
      </p:pic>
      <p:pic>
        <p:nvPicPr>
          <p:cNvPr id="9" name="Picture 6" descr="http://a2b2.ru/storage/images/kindergardens/7841/gallery/10070/77439_preview_DSC02526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149080"/>
            <a:ext cx="3384376" cy="2538281"/>
          </a:xfrm>
          <a:prstGeom prst="rect">
            <a:avLst/>
          </a:prstGeom>
          <a:noFill/>
        </p:spPr>
      </p:pic>
      <p:pic>
        <p:nvPicPr>
          <p:cNvPr id="10" name="Picture 2" descr="http://a2b2.ru/storage/images/kindergardens/7841/gallery/10070/77440_preview_DSC02532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2564904"/>
            <a:ext cx="3384376" cy="253828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1448590639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74" y="3717032"/>
            <a:ext cx="4754894" cy="2852936"/>
          </a:xfrm>
          <a:prstGeom prst="rect">
            <a:avLst/>
          </a:prstGeom>
          <a:noFill/>
        </p:spPr>
      </p:pic>
      <p:pic>
        <p:nvPicPr>
          <p:cNvPr id="1028" name="Picture 4" descr="F:\1448590845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4680520" cy="3312368"/>
          </a:xfrm>
          <a:prstGeom prst="rect">
            <a:avLst/>
          </a:prstGeom>
          <a:noFill/>
        </p:spPr>
      </p:pic>
      <p:pic>
        <p:nvPicPr>
          <p:cNvPr id="1029" name="Picture 5" descr="F:\1448590686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04664"/>
            <a:ext cx="3143250" cy="523875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1448590667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5238750" cy="3143250"/>
          </a:xfrm>
          <a:prstGeom prst="rect">
            <a:avLst/>
          </a:prstGeom>
          <a:noFill/>
        </p:spPr>
      </p:pic>
      <p:pic>
        <p:nvPicPr>
          <p:cNvPr id="2051" name="Picture 3" descr="F:\14485907455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501008"/>
            <a:ext cx="5238750" cy="314325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3573016"/>
            <a:ext cx="3203848" cy="720080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КАЖДЫЙ ИМЕЕТ ПРАВО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24128" y="2564904"/>
            <a:ext cx="3203848" cy="720080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Конкурс семейных плакатов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Содержимое 23" descr="p147_105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509120"/>
            <a:ext cx="3061069" cy="2160240"/>
          </a:xfrm>
          <a:prstGeom prst="roundRect">
            <a:avLst>
              <a:gd name="adj" fmla="val 16667"/>
            </a:avLst>
          </a:prstGeom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Содержимое 23" descr="p147_105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260648"/>
            <a:ext cx="2959033" cy="2088232"/>
          </a:xfrm>
          <a:prstGeom prst="roundRect">
            <a:avLst>
              <a:gd name="adj" fmla="val 16667"/>
            </a:avLst>
          </a:prstGeom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1448590759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501008"/>
            <a:ext cx="5238750" cy="3143250"/>
          </a:xfrm>
          <a:prstGeom prst="rect">
            <a:avLst/>
          </a:prstGeom>
          <a:noFill/>
        </p:spPr>
      </p:pic>
      <p:pic>
        <p:nvPicPr>
          <p:cNvPr id="3" name="Picture 3" descr="F:\1448590653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5238750" cy="314325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51520" y="5877272"/>
            <a:ext cx="3203848" cy="720080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КАЖДЫЙ ИМЕЕТ ПРАВО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52120" y="332656"/>
            <a:ext cx="3203848" cy="720080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Конкурс семейных плакатов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Содержимое 23" descr="p147_105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052736"/>
            <a:ext cx="3345075" cy="2359965"/>
          </a:xfrm>
          <a:prstGeom prst="roundRect">
            <a:avLst>
              <a:gd name="adj" fmla="val 16667"/>
            </a:avLst>
          </a:prstGeom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Содержимое 23" descr="p147_105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356992"/>
            <a:ext cx="3347864" cy="2362636"/>
          </a:xfrm>
          <a:prstGeom prst="roundRect">
            <a:avLst>
              <a:gd name="adj" fmla="val 16667"/>
            </a:avLst>
          </a:prstGeom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179512" y="116632"/>
            <a:ext cx="8820472" cy="1224136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tx1"/>
                </a:solidFill>
              </a:rPr>
              <a:t>Основная цель</a:t>
            </a:r>
            <a:r>
              <a:rPr lang="ru-RU" sz="2000" b="1" dirty="0" smtClean="0">
                <a:solidFill>
                  <a:schemeClr val="tx1"/>
                </a:solidFill>
              </a:rPr>
              <a:t>: позитивная социализация детей дошкольного возраста, приобщение детей к </a:t>
            </a:r>
            <a:r>
              <a:rPr lang="ru-RU" sz="2000" b="1" dirty="0" err="1" smtClean="0">
                <a:solidFill>
                  <a:schemeClr val="tx1"/>
                </a:solidFill>
              </a:rPr>
              <a:t>социокультурным</a:t>
            </a:r>
            <a:r>
              <a:rPr lang="ru-RU" sz="2000" b="1" dirty="0" smtClean="0">
                <a:solidFill>
                  <a:schemeClr val="tx1"/>
                </a:solidFill>
              </a:rPr>
              <a:t> нормам, традициям семьи, общества и государства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2060848"/>
            <a:ext cx="8604448" cy="4680520"/>
          </a:xfrm>
          <a:prstGeom prst="roundRect">
            <a:avLst/>
          </a:prstGeom>
          <a:solidFill>
            <a:srgbClr val="92D050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tx1"/>
                </a:solidFill>
              </a:rPr>
              <a:t>Задачи социально-коммуникативного развития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solidFill>
                  <a:schemeClr val="tx1"/>
                </a:solidFill>
              </a:rPr>
              <a:t>Усвоение норм и ценностей, принятых в обществе, включая моральные и нравственные ценности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solidFill>
                  <a:schemeClr val="tx1"/>
                </a:solidFill>
              </a:rPr>
              <a:t> Развитие общения и взаимодействия ребёнка со взрослыми и сверстниками Формирование готовности к совместной деятельности со сверстниками Становление самостоятельности, целенаправленности и </a:t>
            </a:r>
            <a:r>
              <a:rPr lang="ru-RU" sz="2000" b="1" dirty="0" err="1" smtClean="0">
                <a:solidFill>
                  <a:schemeClr val="tx1"/>
                </a:solidFill>
              </a:rPr>
              <a:t>саморегуляции</a:t>
            </a:r>
            <a:r>
              <a:rPr lang="ru-RU" sz="2000" b="1" dirty="0" smtClean="0">
                <a:solidFill>
                  <a:schemeClr val="tx1"/>
                </a:solidFill>
              </a:rPr>
              <a:t> собственных действий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solidFill>
                  <a:schemeClr val="tx1"/>
                </a:solidFill>
              </a:rPr>
              <a:t>Развитие социального и эмоционального интеллекта, эмоциональной отзывчивости, сопереживания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solidFill>
                  <a:schemeClr val="tx1"/>
                </a:solidFill>
              </a:rPr>
              <a:t>Формирование уважительного отношения и чувства принадлежности к своей семье и к сообществу детей и взрослых в Организации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solidFill>
                  <a:schemeClr val="tx1"/>
                </a:solidFill>
              </a:rPr>
              <a:t>Формирование позитивных установок к различным видам труда и творчества Формирование основ безопасного поведения в быту, социуме, природе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4355976" y="1484784"/>
            <a:ext cx="484632" cy="432048"/>
          </a:xfrm>
          <a:prstGeom prst="downArrow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img1.picmix.com/output/stamp/thumb/9/9/2/7/167299_0c79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29544"/>
            <a:ext cx="3888432" cy="54006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23528" y="260648"/>
            <a:ext cx="8352928" cy="936104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</a:rPr>
              <a:t>Колобок и его друзья ЭМОЦИИ</a:t>
            </a:r>
            <a:endParaRPr lang="ru-RU" sz="4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8136" name="Picture 8" descr="http://forum.materinstvo.ru/uploads/1394444823/post-432482-13946052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340768"/>
            <a:ext cx="4956423" cy="489381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dn.property118.com/wp-content/uploads/2014/03/Giving-a-Tenant-a-Referenc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76672"/>
            <a:ext cx="568863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47.fastpic.ru/big/2012/1120/be/bc9d210789c6a0f04ba1adfac003c3b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320355"/>
            <a:ext cx="5940425" cy="621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konosekaiwayokoso.files.wordpress.com/2015/05/19287364-suspecting-emoticon-stock-vector-smiley-face-emotico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491688"/>
            <a:ext cx="5940425" cy="587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reviews.123rf.com/images/lenm/lenm1205/lenm120500073/13451580-Illustration-of-a-Smiley-Trying-to-Cool-Itself-Stock-Illustration-emoticon-hot-weathe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32145"/>
            <a:ext cx="5940425" cy="659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020.radikal.ru/i714/1303/db/487ccccc84f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reviews.123rf.com/images/yayayoy/yayayoy1305/yayayoy130500001/19481706-dreamy-emoticon-with-his-head-propped-by-his-hand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92088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bkpsvc.com/25/shocked-smiley-on-facebook-2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7632848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reviews.123rf.com/images/yayayoy/yayayoy1403/yayayoy140300005/27517277-Sad-emoticon-wiping-tear-Stock-Vector-smiley-sad-fac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48883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oaching4weightloss.info/wp-content/uploads/2013/06/bigstock-Yawning-and-stretching-emotico-31814657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41682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188640"/>
            <a:ext cx="8604448" cy="6408712"/>
          </a:xfrm>
          <a:prstGeom prst="roundRect">
            <a:avLst/>
          </a:prstGeom>
          <a:solidFill>
            <a:srgbClr val="92D050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5576" y="403898"/>
          <a:ext cx="7632848" cy="5905422"/>
        </p:xfrm>
        <a:graphic>
          <a:graphicData uri="http://schemas.openxmlformats.org/drawingml/2006/table">
            <a:tbl>
              <a:tblPr/>
              <a:tblGrid>
                <a:gridCol w="1475256"/>
                <a:gridCol w="2244956"/>
                <a:gridCol w="2052530"/>
                <a:gridCol w="1860106"/>
              </a:tblGrid>
              <a:tr h="590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Стимулировать развитие инициативности и самостоятельности ребёнка в речевом общении со взрослыми и сверстниками, использование в практике общения элементов описательных монологов и объяснительной речи.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 Развивать потребность в деловом и интеллектуальном общении со взрослым.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 Развивать  ситуативно-деловое общение со сверстниками во всех видах деятельности.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 Развивать умение воспринимать и понимать эмоции собеседника и адекватно реагировать на них.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1" marR="6331" marT="6331" marB="6331">
                    <a:lnL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Обогащать содержание сюжетных игр 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детей</a:t>
                      </a:r>
                      <a:r>
                        <a:rPr lang="ru-RU" sz="105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на </a:t>
                      </a: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основе впечатлений о жизни, 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труде</a:t>
                      </a:r>
                      <a:r>
                        <a:rPr lang="ru-RU" sz="105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людей</a:t>
                      </a: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, их отношениях («Семья», «Магазин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»,</a:t>
                      </a:r>
                      <a:r>
                        <a:rPr lang="ru-RU" sz="105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Моряки» и т. д.)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Развивать умение обмениваться ролями 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05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совместной </a:t>
                      </a: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игре с воспитателем, 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включать</a:t>
                      </a:r>
                      <a:r>
                        <a:rPr lang="ru-RU" sz="105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детей </a:t>
                      </a: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в разные ролевые диалоги.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Способствовать переносу освоенного в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совместной игре 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ru-RU" sz="105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воспитателем</a:t>
                      </a: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 опыта 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05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самостоятельные </a:t>
                      </a: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игры.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Создавать условия для создания игровой обстановки с использованием реальных предметов и 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их</a:t>
                      </a:r>
                      <a:r>
                        <a:rPr lang="ru-RU" sz="105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заместителей</a:t>
                      </a: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Воспитывать доброжелательные отношения между детьми, интерес к общему замыслу и согласованию действий.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1" marR="6331" marT="6331" marB="6331">
                    <a:lnL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 Обогащение представлений детей об основных источниках и видах опасности в быту, на улице, в природе, в общении с незнакомыми людьми.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 Ознакомление детей с простейшими способами безопасного поведения в разнообразных опасных ситуациях.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 Формирование знаний о правилах безопасного дорожного движения в качестве пешехода и пассажира транспортного средства.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 Развитие умений и навыков безопасного поведения у детей в разнообразных опасных ситуациях. Закрепление умений и навыков безопасного поведения в условиях специально организованной и самостоятельной деятельности.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 Развитие осознанности и произвольности в выполнении основных правил безопасного поведения в быту, на улице, в природе, в общении с незнакомыми людьми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 Формирование осторожного и осмотрительного отношения к потенциально опасным ситуациям.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1" marR="6331" marT="6331" marB="6331">
                    <a:lnL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Формировать представления о профессии на основе ознакомления с конкретными видами труда; помочь увидеть направленность труда на достижения результата и удовлетворения потребностей людей.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 Воспитывать уважение и благодарность к взрослым за их труд, заботу о детях; воспитывать ценностное отношение к предметному миру как результату человеческого труда; накапливать опыт бережного отношения к воде, электричеству, продуктам питания, материалам для детского творчества.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 Вовлекать детей в простейшие процессы хозяйственно-бытового труда – от постановки цели до получения результата труда и уборки рабочего места.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 Способствовать развитию самостоятельности, желание брать на себя повседневные трудовые обязанности в условиях детского сада и семьи.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1" marR="6331" marT="6331" marB="6331">
                    <a:lnL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4vector.com/i/free-vector-sm-2_100605_SM_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455814"/>
            <a:ext cx="5940425" cy="594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4.bp.blogspot.com/_6XXutOu1Dpw/TQgzkjF7cOI/AAAAAAAAEN0/A0altVjlcUI/s1600/smiley+aghas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6696744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cliparthut.com/clip-arts/709/animated-laughing-clip-art-709959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655272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55576" y="260648"/>
            <a:ext cx="7848872" cy="504056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</a:rPr>
              <a:t>Трудовое воспитание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pic>
        <p:nvPicPr>
          <p:cNvPr id="15362" name="Picture 2" descr="http://boombob.ru/img/picture/Apr/03/383c09a1c3558583d171d988ec537ea4/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7437968" cy="54006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otvet.imgsmail.ru/download/be8eee9c0861fadffa53c14afa0efca0_i-930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988840"/>
            <a:ext cx="2904240" cy="33843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80528" y="476672"/>
            <a:ext cx="97565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69607" y="5517232"/>
            <a:ext cx="5358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 новых встреч!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827584" y="188640"/>
            <a:ext cx="7344816" cy="1800200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Основные направления реализации образовательной области «Социально ‐ коммуникативное развитие»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3.bp.blogspot.com/-HLWe1DGWD3Y/Ux7ffdi0VRI/AAAAAAAABXs/inMOIhWgMfE/s1600/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348880"/>
            <a:ext cx="5544616" cy="4176945"/>
          </a:xfrm>
          <a:prstGeom prst="rect">
            <a:avLst/>
          </a:prstGeom>
          <a:noFill/>
        </p:spPr>
      </p:pic>
      <p:pic>
        <p:nvPicPr>
          <p:cNvPr id="18436" name="Picture 4" descr="http://img0.liveinternet.ru/images/attach/c/6/89/428/89428710_Lyagushonok_s_cvetam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13001"/>
            <a:ext cx="2280600" cy="2444999"/>
          </a:xfrm>
          <a:prstGeom prst="rect">
            <a:avLst/>
          </a:prstGeom>
          <a:noFill/>
        </p:spPr>
      </p:pic>
      <p:pic>
        <p:nvPicPr>
          <p:cNvPr id="15" name="Picture 2" descr="http://player.myshared.ru/1232276/data/images/img3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628800"/>
            <a:ext cx="2435746" cy="3068765"/>
          </a:xfrm>
          <a:prstGeom prst="rect">
            <a:avLst/>
          </a:prstGeom>
          <a:noFill/>
        </p:spPr>
      </p:pic>
      <p:pic>
        <p:nvPicPr>
          <p:cNvPr id="11" name="Melodiya_-_Dlya_slajd_shou_ili_prezentacij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для земетки в газету фото 2015\Новая папка\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3501008"/>
            <a:ext cx="4224469" cy="3168352"/>
          </a:xfrm>
          <a:prstGeom prst="rect">
            <a:avLst/>
          </a:prstGeom>
          <a:noFill/>
        </p:spPr>
      </p:pic>
      <p:pic>
        <p:nvPicPr>
          <p:cNvPr id="22531" name="Picture 3" descr="F:\для земетки в газету фото 2015\Новая папка\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4224469" cy="3168352"/>
          </a:xfrm>
          <a:prstGeom prst="rect">
            <a:avLst/>
          </a:prstGeom>
          <a:noFill/>
        </p:spPr>
      </p:pic>
      <p:pic>
        <p:nvPicPr>
          <p:cNvPr id="22532" name="Picture 4" descr="F:\для земетки в газету фото 2015\Новая папка\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0007" y="3501008"/>
            <a:ext cx="4272474" cy="3204356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332656"/>
            <a:ext cx="4032448" cy="2808312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Развитие игровой деятельности детей с целью освоения различных социальных ролей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для земетки в газету фото 2015\Новая папка (2)\1447409377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238750" cy="3143250"/>
          </a:xfrm>
          <a:prstGeom prst="rect">
            <a:avLst/>
          </a:prstGeom>
          <a:noFill/>
        </p:spPr>
      </p:pic>
      <p:pic>
        <p:nvPicPr>
          <p:cNvPr id="27651" name="Picture 3" descr="F:\для земетки в газету фото 2015\Новая папка (2)\1447409438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5238750" cy="3143250"/>
          </a:xfrm>
          <a:prstGeom prst="rect">
            <a:avLst/>
          </a:prstGeom>
          <a:noFill/>
        </p:spPr>
      </p:pic>
      <p:pic>
        <p:nvPicPr>
          <p:cNvPr id="4" name="Picture 4" descr="G:\для сайта фото и презентации\фото 2015\20100117_134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24744"/>
            <a:ext cx="3312368" cy="2736304"/>
          </a:xfrm>
          <a:prstGeom prst="rect">
            <a:avLst/>
          </a:prstGeom>
          <a:noFill/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5076056" y="3429000"/>
            <a:ext cx="3816424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96136" y="4149080"/>
            <a:ext cx="3168352" cy="2304256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defRPr/>
            </a:pPr>
            <a:endParaRPr lang="ru-RU" sz="2400" b="1" dirty="0" smtClean="0">
              <a:solidFill>
                <a:schemeClr val="tx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Дидактические и сюжетно-ролевые игры: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«Моя семья»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«Кто кем работает?"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536" y="188640"/>
            <a:ext cx="8496944" cy="1440160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Поисково</a:t>
            </a:r>
            <a:r>
              <a:rPr lang="ru-RU" sz="2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познавательный проект «В мире животных»</a:t>
            </a: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F:\для земетки в газету фото 2015\Новая папка (2)\1445856272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8064896" cy="4779198"/>
          </a:xfrm>
          <a:prstGeom prst="rect">
            <a:avLst/>
          </a:prstGeom>
          <a:noFill/>
        </p:spPr>
      </p:pic>
      <p:pic>
        <p:nvPicPr>
          <p:cNvPr id="8194" name="Picture 2" descr="http://www.horsefixer.com/bayhorsewalkin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836712"/>
            <a:ext cx="1803471" cy="1368152"/>
          </a:xfrm>
          <a:prstGeom prst="rect">
            <a:avLst/>
          </a:prstGeom>
          <a:noFill/>
        </p:spPr>
      </p:pic>
      <p:pic>
        <p:nvPicPr>
          <p:cNvPr id="8196" name="Picture 4" descr="http://smailik.ucoz.com/_ph/16/2/61967637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65104"/>
            <a:ext cx="2008607" cy="2492896"/>
          </a:xfrm>
          <a:prstGeom prst="rect">
            <a:avLst/>
          </a:prstGeom>
          <a:noFill/>
        </p:spPr>
      </p:pic>
      <p:pic>
        <p:nvPicPr>
          <p:cNvPr id="8198" name="Picture 6" descr="http://www.beesona.ru/upload/692/dd4e19e74c7193ac35a88e6bb160169f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429000"/>
            <a:ext cx="3219450" cy="3714751"/>
          </a:xfrm>
          <a:prstGeom prst="rect">
            <a:avLst/>
          </a:prstGeom>
          <a:noFill/>
        </p:spPr>
      </p:pic>
      <p:pic>
        <p:nvPicPr>
          <p:cNvPr id="8200" name="Picture 8" descr="http://s020.radikal.ru/i705/1212/a3/f9ca2d445b9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52536" y="1124744"/>
            <a:ext cx="2448272" cy="194541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F:\для земетки в газету фото 2015\Новая папка (2)\1445856203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464496" cy="3143250"/>
          </a:xfrm>
          <a:prstGeom prst="rect">
            <a:avLst/>
          </a:prstGeom>
          <a:noFill/>
        </p:spPr>
      </p:pic>
      <p:pic>
        <p:nvPicPr>
          <p:cNvPr id="4" name="Picture 3" descr="F:\для земетки в газету фото 2015\Новая папка (2)\14453156537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4464496" cy="3143250"/>
          </a:xfrm>
          <a:prstGeom prst="rect">
            <a:avLst/>
          </a:prstGeom>
          <a:noFill/>
        </p:spPr>
      </p:pic>
      <p:pic>
        <p:nvPicPr>
          <p:cNvPr id="5" name="Picture 2" descr="F:\для земетки в газету фото 2015\Новая папка (2)\14453156239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73016"/>
            <a:ext cx="4216298" cy="3096344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4860032" y="188640"/>
            <a:ext cx="4032448" cy="3096344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расширить знания детей о диких и домашних животных, о внешнем виде и среде обитания.</a:t>
            </a:r>
          </a:p>
          <a:p>
            <a:r>
              <a:rPr lang="ru-RU" sz="24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Проблемные вопросы: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Чем отличаются домашние и дикие животные?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Где живут?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Чем питаются?</a:t>
            </a:r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://img0.liveinternet.ru/images/attach/c/9/106/145/106145984_1223222347_gifs_animaux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636912"/>
            <a:ext cx="1565920" cy="137018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для земетки в газету фото 2015\Новая папка (2)\1447208249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89040"/>
            <a:ext cx="4800533" cy="288032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188640"/>
            <a:ext cx="4464496" cy="3312368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b="1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Творческий проект «Страна </a:t>
            </a:r>
            <a:r>
              <a:rPr lang="ru-RU" sz="2400" b="1" i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Мультляндия</a:t>
            </a:r>
            <a:r>
              <a:rPr lang="ru-RU" sz="24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Целью игровых занятий было формирование интереса к мультипликации; желания участвовать в совместных играх, отгадывать загадки, закреплять понятие о добре, вежливости и других нравственных качеств. Свои впечатления дети выразили в своих рисунках.</a:t>
            </a:r>
            <a:endParaRPr lang="ru-RU" b="1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35010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 descr="G:\для сайта фото и презентации\фото 2015\20100117_133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60648"/>
            <a:ext cx="3936437" cy="2952328"/>
          </a:xfrm>
          <a:prstGeom prst="rect">
            <a:avLst/>
          </a:prstGeom>
          <a:noFill/>
        </p:spPr>
      </p:pic>
      <p:pic>
        <p:nvPicPr>
          <p:cNvPr id="6" name="Picture 3" descr="G:\для сайта фото и презентации\фото 2015\20100117_134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4061" y="3789040"/>
            <a:ext cx="3864429" cy="2898323"/>
          </a:xfrm>
          <a:prstGeom prst="rect">
            <a:avLst/>
          </a:prstGeom>
          <a:noFill/>
        </p:spPr>
      </p:pic>
      <p:pic>
        <p:nvPicPr>
          <p:cNvPr id="5124" name="Picture 4" descr="http://static.wixstatic.com/media/aa3304_d71eae943133477a98398fac93b59856.gif_srz_183_86_85_22_0.50_1.20_0.00_gif_srz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924944"/>
            <a:ext cx="4176464" cy="81915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1|1|0.9|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494</TotalTime>
  <Words>425</Words>
  <Application>Microsoft Office PowerPoint</Application>
  <PresentationFormat>Экран (4:3)</PresentationFormat>
  <Paragraphs>79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Трек</vt:lpstr>
      <vt:lpstr>Отчет группы «Солнышко» «Социально-коммуникативное направление развития дошкольников»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РАБОТА С РОДИТЕЛЯМИ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Diakov</dc:creator>
  <cp:lastModifiedBy>RePack by Diakov</cp:lastModifiedBy>
  <cp:revision>54</cp:revision>
  <dcterms:created xsi:type="dcterms:W3CDTF">2015-11-21T06:55:01Z</dcterms:created>
  <dcterms:modified xsi:type="dcterms:W3CDTF">2016-05-08T16:08:18Z</dcterms:modified>
</cp:coreProperties>
</file>